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93" r:id="rId3"/>
    <p:sldId id="257" r:id="rId4"/>
    <p:sldId id="294" r:id="rId5"/>
    <p:sldId id="295" r:id="rId6"/>
    <p:sldId id="296" r:id="rId7"/>
    <p:sldId id="297" r:id="rId8"/>
    <p:sldId id="298" r:id="rId9"/>
    <p:sldId id="29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5/7/2020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438400"/>
            <a:ext cx="7406640" cy="1472184"/>
          </a:xfrm>
        </p:spPr>
        <p:txBody>
          <a:bodyPr>
            <a:normAutofit/>
          </a:bodyPr>
          <a:lstStyle/>
          <a:p>
            <a:pPr algn="ctr"/>
            <a:r>
              <a:rPr lang="en-US" sz="3600" b="1" dirty="0" smtClean="0">
                <a:effectLst/>
                <a:latin typeface="Times New Roman" pitchFamily="18" charset="0"/>
                <a:cs typeface="Times New Roman" pitchFamily="18" charset="0"/>
              </a:rPr>
              <a:t>Chapter No.2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Components of 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200" b="1" dirty="0" smtClean="0">
                <a:effectLst/>
                <a:latin typeface="Times New Roman" pitchFamily="18" charset="0"/>
                <a:cs typeface="Times New Roman" pitchFamily="18" charset="0"/>
              </a:rPr>
              <a:t>Computer hardware</a:t>
            </a:r>
          </a:p>
          <a:p>
            <a:r>
              <a:rPr lang="en-US" sz="3200" b="1" smtClean="0">
                <a:effectLst/>
                <a:latin typeface="Times New Roman" panose="02020603050405020304" pitchFamily="18" charset="0"/>
                <a:cs typeface="Times New Roman" panose="02020603050405020304" pitchFamily="18" charset="0"/>
              </a:rPr>
              <a:t>Components </a:t>
            </a:r>
            <a:r>
              <a:rPr lang="en-US" sz="3200" b="1" dirty="0" smtClean="0">
                <a:effectLst/>
                <a:latin typeface="Times New Roman" panose="02020603050405020304" pitchFamily="18" charset="0"/>
                <a:cs typeface="Times New Roman" panose="02020603050405020304" pitchFamily="18" charset="0"/>
              </a:rPr>
              <a:t>of Computer</a:t>
            </a:r>
            <a:endParaRPr lang="en-US" sz="3200" b="1"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582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a:effectLst/>
                <a:latin typeface="Times New Roman" panose="02020603050405020304" pitchFamily="18" charset="0"/>
                <a:cs typeface="Times New Roman" panose="02020603050405020304" pitchFamily="18" charset="0"/>
              </a:rPr>
              <a:t>Computer hardware</a:t>
            </a: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800" b="1" dirty="0">
                <a:latin typeface="Times New Roman" panose="02020603050405020304" pitchFamily="18" charset="0"/>
                <a:cs typeface="Times New Roman" panose="02020603050405020304" pitchFamily="18" charset="0"/>
              </a:rPr>
              <a:t>Computer hardware</a:t>
            </a:r>
            <a:r>
              <a:rPr lang="en-US" sz="2800" dirty="0">
                <a:latin typeface="Times New Roman" panose="02020603050405020304" pitchFamily="18" charset="0"/>
                <a:cs typeface="Times New Roman" panose="02020603050405020304" pitchFamily="18" charset="0"/>
              </a:rPr>
              <a:t> is the collection of physical parts of a computer system</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This</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includes </a:t>
            </a:r>
            <a:r>
              <a:rPr lang="en-US" sz="2800" dirty="0">
                <a:latin typeface="Times New Roman" panose="02020603050405020304" pitchFamily="18" charset="0"/>
                <a:cs typeface="Times New Roman" panose="02020603050405020304" pitchFamily="18" charset="0"/>
              </a:rPr>
              <a:t>the physical parts of a </a:t>
            </a:r>
            <a:r>
              <a:rPr lang="en-US" sz="2800" dirty="0" smtClean="0">
                <a:latin typeface="Times New Roman" panose="02020603050405020304" pitchFamily="18" charset="0"/>
                <a:cs typeface="Times New Roman" panose="02020603050405020304" pitchFamily="18" charset="0"/>
              </a:rPr>
              <a:t>computer</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such </a:t>
            </a:r>
            <a:r>
              <a:rPr lang="en-US" sz="2800" dirty="0">
                <a:latin typeface="Times New Roman" panose="02020603050405020304" pitchFamily="18" charset="0"/>
                <a:cs typeface="Times New Roman" panose="02020603050405020304" pitchFamily="18" charset="0"/>
              </a:rPr>
              <a:t>as </a:t>
            </a:r>
            <a:r>
              <a:rPr lang="en-US" sz="2800" dirty="0" smtClean="0">
                <a:latin typeface="Times New Roman" panose="02020603050405020304" pitchFamily="18" charset="0"/>
                <a:cs typeface="Times New Roman" panose="02020603050405020304" pitchFamily="18" charset="0"/>
              </a:rPr>
              <a:t>the</a:t>
            </a:r>
            <a:r>
              <a:rPr lang="en-US" sz="2800" dirty="0">
                <a:latin typeface="Times New Roman" panose="02020603050405020304" pitchFamily="18" charset="0"/>
                <a:cs typeface="Times New Roman" panose="02020603050405020304" pitchFamily="18" charset="0"/>
              </a:rPr>
              <a:t> central </a:t>
            </a:r>
            <a:r>
              <a:rPr lang="en-US" sz="2800" dirty="0" smtClean="0">
                <a:latin typeface="Times New Roman" panose="02020603050405020304" pitchFamily="18" charset="0"/>
                <a:cs typeface="Times New Roman" panose="02020603050405020304" pitchFamily="18" charset="0"/>
              </a:rPr>
              <a:t>processing unit(CPU</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monitor,</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keyboard computer </a:t>
            </a:r>
            <a:r>
              <a:rPr lang="en-US" sz="2800" dirty="0">
                <a:latin typeface="Times New Roman" panose="02020603050405020304" pitchFamily="18" charset="0"/>
                <a:cs typeface="Times New Roman" panose="02020603050405020304" pitchFamily="18" charset="0"/>
              </a:rPr>
              <a:t>data </a:t>
            </a:r>
            <a:r>
              <a:rPr lang="en-US" sz="2800" dirty="0" smtClean="0">
                <a:latin typeface="Times New Roman" panose="02020603050405020304" pitchFamily="18" charset="0"/>
                <a:cs typeface="Times New Roman" panose="02020603050405020304" pitchFamily="18" charset="0"/>
              </a:rPr>
              <a:t>storage,</a:t>
            </a:r>
            <a:r>
              <a:rPr lang="en-US" sz="2800" dirty="0">
                <a:latin typeface="Times New Roman" panose="02020603050405020304" pitchFamily="18" charset="0"/>
                <a:cs typeface="Times New Roman" panose="02020603050405020304" pitchFamily="18" charset="0"/>
              </a:rPr>
              <a:t> graphics </a:t>
            </a:r>
            <a:r>
              <a:rPr lang="en-US" sz="2800" dirty="0" smtClean="0">
                <a:latin typeface="Times New Roman" panose="02020603050405020304" pitchFamily="18" charset="0"/>
                <a:cs typeface="Times New Roman" panose="02020603050405020304" pitchFamily="18" charset="0"/>
              </a:rPr>
              <a:t>card</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sound card, speakers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motherboard</a:t>
            </a:r>
            <a:r>
              <a:rPr lang="en-US" sz="2800" dirty="0">
                <a:latin typeface="Times New Roman" panose="02020603050405020304" pitchFamily="18" charset="0"/>
                <a:cs typeface="Times New Roman" panose="02020603050405020304" pitchFamily="18" charset="0"/>
              </a:rPr>
              <a:t>.</a:t>
            </a:r>
            <a:endParaRPr lang="en-US" sz="26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Components of Computer</a:t>
            </a: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800" dirty="0" smtClean="0">
                <a:latin typeface="Times New Roman" panose="02020603050405020304" pitchFamily="18" charset="0"/>
                <a:cs typeface="Times New Roman" panose="02020603050405020304" pitchFamily="18" charset="0"/>
              </a:rPr>
              <a:t>The template for all modern computers is the </a:t>
            </a:r>
            <a:r>
              <a:rPr lang="en-US" sz="2800" b="1" u="sng" dirty="0" smtClean="0">
                <a:latin typeface="Times New Roman" panose="02020603050405020304" pitchFamily="18" charset="0"/>
                <a:cs typeface="Times New Roman" panose="02020603050405020304" pitchFamily="18" charset="0"/>
              </a:rPr>
              <a:t>Von Neumann architecture</a:t>
            </a:r>
            <a:r>
              <a:rPr lang="en-US" sz="2800" dirty="0" smtClean="0">
                <a:latin typeface="Times New Roman" panose="02020603050405020304" pitchFamily="18" charset="0"/>
                <a:cs typeface="Times New Roman" panose="02020603050405020304" pitchFamily="18" charset="0"/>
              </a:rPr>
              <a:t>, detailed in a 1945 paper by Hungarian mathematician John von Neumann.</a:t>
            </a:r>
            <a:endParaRPr lang="en-US" sz="2600" i="1" dirty="0" smtClean="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895600"/>
            <a:ext cx="485775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810000" y="6172200"/>
            <a:ext cx="21336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Calibri" panose="020F0502020204030204" pitchFamily="34" charset="0"/>
                <a:cs typeface="Calibri" panose="020F0502020204030204" pitchFamily="34" charset="0"/>
              </a:rPr>
              <a:t>Secondary Storage Devices</a:t>
            </a:r>
            <a:endParaRPr lang="en-US" sz="1400" b="1" dirty="0">
              <a:solidFill>
                <a:schemeClr val="tx1"/>
              </a:solidFill>
              <a:latin typeface="Calibri" panose="020F0502020204030204" pitchFamily="34" charset="0"/>
              <a:cs typeface="Calibri" panose="020F0502020204030204" pitchFamily="34" charset="0"/>
            </a:endParaRPr>
          </a:p>
        </p:txBody>
      </p:sp>
      <p:cxnSp>
        <p:nvCxnSpPr>
          <p:cNvPr id="10" name="Straight Arrow Connector 9"/>
          <p:cNvCxnSpPr/>
          <p:nvPr/>
        </p:nvCxnSpPr>
        <p:spPr>
          <a:xfrm flipH="1">
            <a:off x="5927421" y="5029200"/>
            <a:ext cx="381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flipH="1">
            <a:off x="5943600" y="6397147"/>
            <a:ext cx="381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6308421" y="5029200"/>
            <a:ext cx="0" cy="1367947"/>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75245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Input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Devices</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This unit contains devices with the help of which we enter data into the computer. This unit creates a link between the user and the computer. The input devices translate the information into a form understandable by the computer.</a:t>
            </a:r>
          </a:p>
        </p:txBody>
      </p:sp>
    </p:spTree>
    <p:extLst>
      <p:ext uri="{BB962C8B-B14F-4D97-AF65-F5344CB8AC3E}">
        <p14:creationId xmlns:p14="http://schemas.microsoft.com/office/powerpoint/2010/main" val="3078197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CPU (Central Processing Unit</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CPU is considered as the brain of the computer. CPU performs all types of data processing operations. It stores data, intermediate results, and instructions (program). It controls the operation of all parts of the computer.</a:t>
            </a:r>
          </a:p>
          <a:p>
            <a:pPr algn="just"/>
            <a:r>
              <a:rPr lang="en-US" sz="2400" dirty="0">
                <a:latin typeface="Times New Roman" panose="02020603050405020304" pitchFamily="18" charset="0"/>
                <a:cs typeface="Times New Roman" panose="02020603050405020304" pitchFamily="18" charset="0"/>
              </a:rPr>
              <a:t>CPU itself has the following three components −</a:t>
            </a:r>
          </a:p>
          <a:p>
            <a:pPr lvl="1" algn="just"/>
            <a:r>
              <a:rPr lang="en-US" sz="2400" dirty="0">
                <a:latin typeface="Times New Roman" panose="02020603050405020304" pitchFamily="18" charset="0"/>
                <a:cs typeface="Times New Roman" panose="02020603050405020304" pitchFamily="18" charset="0"/>
              </a:rPr>
              <a:t>ALU (Arithmetic Logic Unit)</a:t>
            </a:r>
          </a:p>
          <a:p>
            <a:pPr lvl="1" algn="just"/>
            <a:r>
              <a:rPr lang="en-US" sz="2400" dirty="0">
                <a:latin typeface="Times New Roman" panose="02020603050405020304" pitchFamily="18" charset="0"/>
                <a:cs typeface="Times New Roman" panose="02020603050405020304" pitchFamily="18" charset="0"/>
              </a:rPr>
              <a:t>Memory Unit</a:t>
            </a:r>
          </a:p>
          <a:p>
            <a:pPr lvl="1" algn="just"/>
            <a:r>
              <a:rPr lang="en-US" sz="2400" dirty="0">
                <a:latin typeface="Times New Roman" panose="02020603050405020304" pitchFamily="18" charset="0"/>
                <a:cs typeface="Times New Roman" panose="02020603050405020304" pitchFamily="18" charset="0"/>
              </a:rPr>
              <a:t>Control Unit</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036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Output </a:t>
            </a:r>
            <a:r>
              <a:rPr lang="en-US" sz="3600" b="1" dirty="0" smtClean="0">
                <a:latin typeface="Times New Roman" panose="02020603050405020304" pitchFamily="18" charset="0"/>
                <a:cs typeface="Times New Roman" panose="02020603050405020304" pitchFamily="18" charset="0"/>
              </a:rPr>
              <a:t>Devices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output unit consists of devices with the help of which we get the information from the computer. This unit is a link between the computer and the users. Output devices translate the computer's output into a form understandable by the users.</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206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Memory or Storage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This unit can store instructions, data, and intermediate results. This unit supplies information to other units of the computer when needed. It is also known as internal storage unit or the main memory or the primary storage or Random Access Memory (RAM).</a:t>
            </a:r>
          </a:p>
          <a:p>
            <a:r>
              <a:rPr lang="en-US" sz="2400" dirty="0">
                <a:latin typeface="Times New Roman" panose="02020603050405020304" pitchFamily="18" charset="0"/>
                <a:cs typeface="Times New Roman" panose="02020603050405020304" pitchFamily="18" charset="0"/>
              </a:rPr>
              <a:t>Its size affects speed, power, and capability. Primary memory and secondary memory are two types of memories in the computer. Functions of the memory unit are −</a:t>
            </a:r>
          </a:p>
          <a:p>
            <a:pPr lvl="1"/>
            <a:r>
              <a:rPr lang="en-US" sz="2000" dirty="0">
                <a:latin typeface="Times New Roman" panose="02020603050405020304" pitchFamily="18" charset="0"/>
                <a:cs typeface="Times New Roman" panose="02020603050405020304" pitchFamily="18" charset="0"/>
              </a:rPr>
              <a:t>It stores all the data and the instructions required for processing.</a:t>
            </a:r>
          </a:p>
          <a:p>
            <a:pPr lvl="1"/>
            <a:r>
              <a:rPr lang="en-US" sz="2000" dirty="0">
                <a:latin typeface="Times New Roman" panose="02020603050405020304" pitchFamily="18" charset="0"/>
                <a:cs typeface="Times New Roman" panose="02020603050405020304" pitchFamily="18" charset="0"/>
              </a:rPr>
              <a:t>It stores intermediate results of processing.</a:t>
            </a:r>
          </a:p>
          <a:p>
            <a:pPr lvl="1"/>
            <a:r>
              <a:rPr lang="en-US" sz="2000" dirty="0">
                <a:latin typeface="Times New Roman" panose="02020603050405020304" pitchFamily="18" charset="0"/>
                <a:cs typeface="Times New Roman" panose="02020603050405020304" pitchFamily="18" charset="0"/>
              </a:rPr>
              <a:t>It stores the final results of processing before these results are released to an output device.</a:t>
            </a:r>
          </a:p>
          <a:p>
            <a:pPr lvl="1"/>
            <a:r>
              <a:rPr lang="en-US" sz="2000" dirty="0">
                <a:latin typeface="Times New Roman" panose="02020603050405020304" pitchFamily="18" charset="0"/>
                <a:cs typeface="Times New Roman" panose="02020603050405020304" pitchFamily="18" charset="0"/>
              </a:rPr>
              <a:t>All inputs and outputs are transmitted through the main memory</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83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b="1" dirty="0">
                <a:latin typeface="Times New Roman" panose="02020603050405020304" pitchFamily="18" charset="0"/>
                <a:cs typeface="Times New Roman" panose="02020603050405020304" pitchFamily="18" charset="0"/>
              </a:rPr>
              <a:t>Secondary storage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spcBef>
                <a:spcPct val="50000"/>
              </a:spcBef>
            </a:pPr>
            <a:r>
              <a:rPr lang="en-US" altLang="en-US" sz="2400" dirty="0">
                <a:latin typeface="Times New Roman" panose="02020603050405020304" pitchFamily="18" charset="0"/>
                <a:cs typeface="Times New Roman" panose="02020603050405020304" pitchFamily="18" charset="0"/>
              </a:rPr>
              <a:t>A more permanent, non-volatile form of storage is required by all computer system to save software and data files. </a:t>
            </a:r>
          </a:p>
          <a:p>
            <a:pPr algn="just">
              <a:spcBef>
                <a:spcPct val="50000"/>
              </a:spcBef>
            </a:pPr>
            <a:r>
              <a:rPr lang="en-US" altLang="en-US" sz="2400" dirty="0" smtClean="0">
                <a:latin typeface="Times New Roman" panose="02020603050405020304" pitchFamily="18" charset="0"/>
                <a:cs typeface="Times New Roman" panose="02020603050405020304" pitchFamily="18" charset="0"/>
              </a:rPr>
              <a:t>Magnetic tape</a:t>
            </a:r>
            <a:r>
              <a:rPr lang="en-US" altLang="en-US" sz="2400" dirty="0">
                <a:latin typeface="Times New Roman" panose="02020603050405020304" pitchFamily="18" charset="0"/>
                <a:cs typeface="Times New Roman" panose="02020603050405020304" pitchFamily="18" charset="0"/>
              </a:rPr>
              <a:t>, magnetic disks, CD-ROM (Compact Disk Read Only </a:t>
            </a:r>
            <a:r>
              <a:rPr lang="en-US" altLang="en-US" sz="2400" dirty="0" smtClean="0">
                <a:latin typeface="Times New Roman" panose="02020603050405020304" pitchFamily="18" charset="0"/>
                <a:cs typeface="Times New Roman" panose="02020603050405020304" pitchFamily="18" charset="0"/>
              </a:rPr>
              <a:t>Memory) are </a:t>
            </a:r>
            <a:r>
              <a:rPr lang="en-US" altLang="en-US" sz="2400" dirty="0">
                <a:latin typeface="Times New Roman" panose="02020603050405020304" pitchFamily="18" charset="0"/>
                <a:cs typeface="Times New Roman" panose="02020603050405020304" pitchFamily="18" charset="0"/>
              </a:rPr>
              <a:t>all example of what is known as secondary storage</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3158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767</TotalTime>
  <Words>360</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Chapter No.2  Components of Computer</vt:lpstr>
      <vt:lpstr>PowerPoint Presentation</vt:lpstr>
      <vt:lpstr>Computer hardware</vt:lpstr>
      <vt:lpstr>Components of Computer</vt:lpstr>
      <vt:lpstr>Input Devices</vt:lpstr>
      <vt:lpstr>CPU (Central Processing Unit)</vt:lpstr>
      <vt:lpstr>Output Devices</vt:lpstr>
      <vt:lpstr>Memory or Storage Unit</vt:lpstr>
      <vt:lpstr>Secondary storage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297</cp:revision>
  <dcterms:created xsi:type="dcterms:W3CDTF">2015-09-13T05:42:29Z</dcterms:created>
  <dcterms:modified xsi:type="dcterms:W3CDTF">2020-05-07T13:20:23Z</dcterms:modified>
</cp:coreProperties>
</file>